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305" r:id="rId6"/>
    <p:sldId id="260" r:id="rId7"/>
    <p:sldId id="262" r:id="rId8"/>
    <p:sldId id="268" r:id="rId9"/>
    <p:sldId id="291" r:id="rId10"/>
    <p:sldId id="314" r:id="rId11"/>
    <p:sldId id="313" r:id="rId12"/>
    <p:sldId id="343" r:id="rId13"/>
    <p:sldId id="350" r:id="rId14"/>
    <p:sldId id="348" r:id="rId15"/>
    <p:sldId id="371" r:id="rId16"/>
    <p:sldId id="294" r:id="rId17"/>
    <p:sldId id="328" r:id="rId18"/>
    <p:sldId id="312" r:id="rId19"/>
    <p:sldId id="308" r:id="rId20"/>
    <p:sldId id="307" r:id="rId21"/>
    <p:sldId id="311" r:id="rId22"/>
    <p:sldId id="309" r:id="rId23"/>
    <p:sldId id="310" r:id="rId24"/>
    <p:sldId id="306" r:id="rId25"/>
    <p:sldId id="319" r:id="rId26"/>
    <p:sldId id="326" r:id="rId27"/>
    <p:sldId id="323" r:id="rId28"/>
    <p:sldId id="327" r:id="rId29"/>
    <p:sldId id="329" r:id="rId30"/>
    <p:sldId id="334" r:id="rId31"/>
    <p:sldId id="341" r:id="rId32"/>
    <p:sldId id="336" r:id="rId33"/>
    <p:sldId id="338" r:id="rId34"/>
    <p:sldId id="332" r:id="rId35"/>
    <p:sldId id="333" r:id="rId36"/>
    <p:sldId id="337" r:id="rId37"/>
    <p:sldId id="342" r:id="rId38"/>
    <p:sldId id="324" r:id="rId39"/>
    <p:sldId id="322" r:id="rId40"/>
    <p:sldId id="330" r:id="rId41"/>
    <p:sldId id="339" r:id="rId42"/>
    <p:sldId id="331" r:id="rId43"/>
    <p:sldId id="340" r:id="rId44"/>
    <p:sldId id="369" r:id="rId45"/>
    <p:sldId id="362" r:id="rId46"/>
    <p:sldId id="352" r:id="rId47"/>
    <p:sldId id="353" r:id="rId48"/>
    <p:sldId id="351" r:id="rId49"/>
    <p:sldId id="370" r:id="rId50"/>
    <p:sldId id="361" r:id="rId51"/>
    <p:sldId id="356" r:id="rId52"/>
    <p:sldId id="355" r:id="rId53"/>
    <p:sldId id="359" r:id="rId54"/>
    <p:sldId id="363" r:id="rId55"/>
    <p:sldId id="365" r:id="rId56"/>
    <p:sldId id="357" r:id="rId57"/>
    <p:sldId id="366" r:id="rId58"/>
    <p:sldId id="367" r:id="rId59"/>
    <p:sldId id="358" r:id="rId60"/>
    <p:sldId id="345" r:id="rId61"/>
    <p:sldId id="344" r:id="rId62"/>
    <p:sldId id="347" r:id="rId63"/>
    <p:sldId id="349" r:id="rId64"/>
    <p:sldId id="30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>
      <p:cViewPr varScale="1">
        <p:scale>
          <a:sx n="68" d="100"/>
          <a:sy n="68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AEC91-AE40-4897-B34D-C85087CCF73B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E8E3D-5900-4B27-A665-987A1E081C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87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E8E3D-5900-4B27-A665-987A1E081C5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E8E3D-5900-4B27-A665-987A1E081C5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3C0A093-959A-45F2-A839-B250C098E3DD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306F3BB6-1265-45EB-A383-AA7572E012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7772400" cy="1096962"/>
          </a:xfrm>
        </p:spPr>
        <p:txBody>
          <a:bodyPr/>
          <a:lstStyle/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			</a:t>
            </a:r>
            <a:r>
              <a:rPr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TeamOrg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362200"/>
            <a:ext cx="5638800" cy="23622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sz="5100" b="1" dirty="0">
                <a:solidFill>
                  <a:schemeClr val="bg1"/>
                </a:solidFill>
                <a:latin typeface="Algerian" pitchFamily="82" charset="0"/>
              </a:rPr>
              <a:t>Presented By:</a:t>
            </a: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			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Md.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Mahfujur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Rahman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(011161156)</a:t>
            </a:r>
          </a:p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			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Syed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Adib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Arman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(011161251)</a:t>
            </a:r>
          </a:p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			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Nazia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Parvin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Urmi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(011161201)</a:t>
            </a:r>
          </a:p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			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Syeda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Fabliha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Rahman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(011161152)</a:t>
            </a:r>
          </a:p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			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Progya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Paromita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gency FB" pitchFamily="34" charset="0"/>
              </a:rPr>
              <a:t>Urmee</a:t>
            </a:r>
            <a:r>
              <a:rPr lang="en-US" sz="3600" b="1" dirty="0">
                <a:solidFill>
                  <a:schemeClr val="bg1"/>
                </a:solidFill>
                <a:latin typeface="Agency FB" pitchFamily="34" charset="0"/>
              </a:rPr>
              <a:t>(011161157)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4038600"/>
          </a:xfrm>
        </p:spPr>
        <p:txBody>
          <a:bodyPr>
            <a:normAutofit/>
          </a:bodyPr>
          <a:lstStyle/>
          <a:p>
            <a:r>
              <a:rPr sz="6000">
                <a:solidFill>
                  <a:srgbClr val="002060"/>
                </a:solidFill>
                <a:latin typeface="Algerian" pitchFamily="82" charset="0"/>
              </a:rPr>
              <a:t>Comparison</a:t>
            </a:r>
            <a:r>
              <a:rPr sz="6000">
                <a:latin typeface="Algerian" pitchFamily="82" charset="0"/>
              </a:rPr>
              <a:t> </a:t>
            </a:r>
            <a:r>
              <a:rPr sz="6000">
                <a:solidFill>
                  <a:srgbClr val="002060"/>
                </a:solidFill>
                <a:latin typeface="Algerian" pitchFamily="82" charset="0"/>
              </a:rPr>
              <a:t>Table</a:t>
            </a:r>
            <a:r>
              <a:rPr lang="en-US" sz="6000" dirty="0">
                <a:solidFill>
                  <a:srgbClr val="002060"/>
                </a:solidFill>
                <a:latin typeface="Algerian" pitchFamily="82" charset="0"/>
              </a:rPr>
              <a:t>….</a:t>
            </a:r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"/>
          <a:ext cx="9144000" cy="6858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79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Paymo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Scoro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Teamwork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Usersnap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Asana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Trello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Kanbanize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gency FB" pitchFamily="34" charset="0"/>
                        </a:rPr>
                        <a:t>Proofhub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Team</a:t>
                      </a:r>
                      <a:r>
                        <a:rPr lang="en-US" sz="1600" baseline="0" dirty="0">
                          <a:latin typeface="Agency FB" pitchFamily="34" charset="0"/>
                        </a:rPr>
                        <a:t> Org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9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Add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   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    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 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Agency FB" pitchFamily="34" charset="0"/>
                        </a:rPr>
                        <a:t>      </a:t>
                      </a:r>
                      <a:r>
                        <a:rPr lang="en-US" b="1" dirty="0">
                          <a:latin typeface="Agency FB" pitchFamily="34" charset="0"/>
                        </a:rPr>
                        <a:t>Y</a:t>
                      </a:r>
                      <a:r>
                        <a:rPr lang="en-US" b="1">
                          <a:latin typeface="Agency FB" pitchFamily="34" charset="0"/>
                        </a:rPr>
                        <a:t>es</a:t>
                      </a:r>
                      <a:endParaRPr lang="en-US" b="1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  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9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Subtask</a:t>
                      </a:r>
                      <a:r>
                        <a:rPr lang="en-US" sz="1600" baseline="0" dirty="0">
                          <a:latin typeface="Agency FB" pitchFamily="34" charset="0"/>
                        </a:rPr>
                        <a:t> 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76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Task &amp;</a:t>
                      </a:r>
                      <a:r>
                        <a:rPr lang="en-US" sz="1600" baseline="0" dirty="0">
                          <a:latin typeface="Agency FB" pitchFamily="34" charset="0"/>
                        </a:rPr>
                        <a:t> progress list</a:t>
                      </a:r>
                      <a:endParaRPr lang="en-US" sz="16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76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gency FB" pitchFamily="34" charset="0"/>
                        </a:rPr>
                        <a:t>Discussion</a:t>
                      </a:r>
                      <a:r>
                        <a:rPr lang="en-US" sz="1600" dirty="0">
                          <a:latin typeface="Agency FB" pitchFamily="34" charset="0"/>
                        </a:rPr>
                        <a:t> &amp;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276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gency FB" pitchFamily="34" charset="0"/>
                        </a:rPr>
                        <a:t>Employee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276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gency FB" pitchFamily="34" charset="0"/>
                        </a:rPr>
                        <a:t>Task </a:t>
                      </a:r>
                      <a:r>
                        <a:rPr lang="en-US" sz="1200" dirty="0">
                          <a:latin typeface="Agency FB" pitchFamily="34" charset="0"/>
                        </a:rPr>
                        <a:t>Dependency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318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gency FB" pitchFamily="34" charset="0"/>
                        </a:rPr>
                        <a:t>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93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gency FB" pitchFamily="34" charset="0"/>
                        </a:rPr>
                        <a:t>Gantt chart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Create tasks and subtasks assign them to team members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gency FB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Send messages to team members directly through chat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Individual To-do lists focus each person on what needs to get done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Create task dependencies 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Ability to check anyone’s progress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Employee </a:t>
            </a:r>
            <a:r>
              <a:rPr lang="en-US" sz="2800" b="1" dirty="0" err="1">
                <a:solidFill>
                  <a:schemeClr val="bg1"/>
                </a:solidFill>
                <a:latin typeface="Agency FB" pitchFamily="34" charset="0"/>
              </a:rPr>
              <a:t>informations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</a:t>
            </a:r>
            <a:r>
              <a:rPr dirty="0">
                <a:solidFill>
                  <a:srgbClr val="002060"/>
                </a:solidFill>
              </a:rPr>
              <a:t>roposed project features: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Notifications</a:t>
            </a:r>
          </a:p>
          <a:p>
            <a:r>
              <a:rPr lang="en-US" dirty="0">
                <a:solidFill>
                  <a:schemeClr val="bg1"/>
                </a:solidFill>
              </a:rPr>
              <a:t>Gantt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*These features can’t be implemented because of the time limitation.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Features that won’t be implemented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309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Create tasks and subtasks assign them to team members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Individual To-do lists focus each person on what needs to get done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Ability to check anyone’s progress</a:t>
            </a:r>
          </a:p>
          <a:p>
            <a:pPr>
              <a:buFont typeface="Wingdings" pitchFamily="2" charset="2"/>
              <a:buChar char="v"/>
            </a:pPr>
            <a:r>
              <a:rPr lang="en-US" sz="2800" b="1" dirty="0">
                <a:solidFill>
                  <a:schemeClr val="bg1"/>
                </a:solidFill>
                <a:latin typeface="Agency FB" pitchFamily="34" charset="0"/>
              </a:rPr>
              <a:t>Employee </a:t>
            </a:r>
            <a:r>
              <a:rPr lang="en-US" sz="2800" b="1" dirty="0" err="1">
                <a:solidFill>
                  <a:schemeClr val="bg1"/>
                </a:solidFill>
                <a:latin typeface="Agency FB" pitchFamily="34" charset="0"/>
              </a:rPr>
              <a:t>informations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Completed Features:</a:t>
            </a:r>
          </a:p>
        </p:txBody>
      </p:sp>
    </p:spTree>
    <p:extLst>
      <p:ext uri="{BB962C8B-B14F-4D97-AF65-F5344CB8AC3E}">
        <p14:creationId xmlns:p14="http://schemas.microsoft.com/office/powerpoint/2010/main" val="1346701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</a:t>
            </a:r>
          </a:p>
          <a:p>
            <a:r>
              <a:rPr lang="en-US" dirty="0">
                <a:solidFill>
                  <a:schemeClr val="bg1"/>
                </a:solidFill>
              </a:rPr>
              <a:t>HTML</a:t>
            </a:r>
          </a:p>
          <a:p>
            <a:r>
              <a:rPr lang="en-US" dirty="0">
                <a:solidFill>
                  <a:schemeClr val="bg1"/>
                </a:solidFill>
              </a:rPr>
              <a:t>CSS</a:t>
            </a:r>
          </a:p>
          <a:p>
            <a:r>
              <a:rPr lang="en-US" dirty="0">
                <a:solidFill>
                  <a:schemeClr val="bg1"/>
                </a:solidFill>
              </a:rPr>
              <a:t>JAVASCRIPT</a:t>
            </a:r>
          </a:p>
          <a:p>
            <a:r>
              <a:rPr lang="en-US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Technologies Used:</a:t>
            </a:r>
          </a:p>
        </p:txBody>
      </p:sp>
    </p:spTree>
    <p:extLst>
      <p:ext uri="{BB962C8B-B14F-4D97-AF65-F5344CB8AC3E}">
        <p14:creationId xmlns:p14="http://schemas.microsoft.com/office/powerpoint/2010/main" val="26818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971800" y="1219200"/>
            <a:ext cx="1295400" cy="533400"/>
          </a:xfrm>
          <a:prstGeom prst="ellipse">
            <a:avLst/>
          </a:prstGeom>
          <a:solidFill>
            <a:schemeClr val="tx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1200" b="1" dirty="0" err="1">
                <a:ln w="50800"/>
                <a:solidFill>
                  <a:schemeClr val="bg1">
                    <a:shade val="50000"/>
                  </a:schemeClr>
                </a:solidFill>
                <a:latin typeface="Algerian" pitchFamily="82" charset="0"/>
              </a:rPr>
              <a:t>TeamOrg</a:t>
            </a:r>
            <a:endParaRPr lang="en-US" sz="1200" b="1" dirty="0">
              <a:ln w="50800"/>
              <a:solidFill>
                <a:schemeClr val="bg1">
                  <a:shade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2438400"/>
            <a:ext cx="1143000" cy="30480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gency FB" pitchFamily="34" charset="0"/>
              </a:rPr>
              <a:t>Employee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2286000" y="2514600"/>
            <a:ext cx="685800" cy="179832"/>
          </a:xfrm>
          <a:prstGeom prst="left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9200" y="2286000"/>
            <a:ext cx="1143000" cy="30480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gency FB" pitchFamily="34" charset="0"/>
              </a:rPr>
              <a:t>Manager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191000" y="2514600"/>
            <a:ext cx="762000" cy="152400"/>
          </a:xfrm>
          <a:prstGeom prst="left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219200" y="2819400"/>
            <a:ext cx="228600" cy="21336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371600" y="3429000"/>
            <a:ext cx="3810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371600" y="3962400"/>
            <a:ext cx="4572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371600" y="4419600"/>
            <a:ext cx="5334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2514600" y="34290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505200" y="3429000"/>
            <a:ext cx="2286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752600" y="33528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Work to do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28800" y="3886200"/>
            <a:ext cx="6858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message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905000" y="4343400"/>
            <a:ext cx="6096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logout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819400" y="3352800"/>
            <a:ext cx="6858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Task list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733800" y="33528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Task doing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733800" y="4038600"/>
            <a:ext cx="6858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Sub task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4038600" y="3733800"/>
            <a:ext cx="152400" cy="2286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5029200" y="2743200"/>
            <a:ext cx="228600" cy="3505200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10200" y="31242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 task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477000" y="4724400"/>
            <a:ext cx="9144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Task progress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553200" y="4191000"/>
            <a:ext cx="9144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Employee info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467600" y="3124200"/>
            <a:ext cx="8382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Add </a:t>
            </a:r>
            <a:r>
              <a:rPr lang="en-US" sz="1100" b="1" dirty="0" err="1">
                <a:solidFill>
                  <a:schemeClr val="bg1"/>
                </a:solidFill>
                <a:latin typeface="Agency FB" pitchFamily="34" charset="0"/>
              </a:rPr>
              <a:t>SubTask</a:t>
            </a:r>
            <a:endParaRPr lang="en-US" sz="1100" b="1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477000" y="3124200"/>
            <a:ext cx="6858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Add Task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410200" y="57150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Log out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410200" y="51816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Notification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410200" y="47244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Progress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410200" y="4191000"/>
            <a:ext cx="8382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Employee list 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410200" y="36576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message</a:t>
            </a:r>
          </a:p>
        </p:txBody>
      </p:sp>
      <p:sp>
        <p:nvSpPr>
          <p:cNvPr id="45" name="Right Arrow 44"/>
          <p:cNvSpPr/>
          <p:nvPr/>
        </p:nvSpPr>
        <p:spPr>
          <a:xfrm>
            <a:off x="7162800" y="32004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5105400" y="57912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105400" y="52578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5105400" y="32004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6172200" y="32004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105400" y="37338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6248400" y="42672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5105400" y="42672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6172200" y="48006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5105400" y="48006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19200"/>
          </a:xfrm>
        </p:spPr>
        <p:txBody>
          <a:bodyPr>
            <a:normAutofit/>
          </a:bodyPr>
          <a:lstStyle/>
          <a:p>
            <a:r>
              <a:rPr sz="4000">
                <a:solidFill>
                  <a:schemeClr val="bg2"/>
                </a:solidFill>
                <a:latin typeface="Algerian" pitchFamily="82" charset="0"/>
              </a:rPr>
              <a:t>Site map:</a:t>
            </a:r>
            <a:endParaRPr lang="en-US" sz="4000" dirty="0">
              <a:solidFill>
                <a:schemeClr val="bg2"/>
              </a:solidFill>
              <a:latin typeface="Algerian" pitchFamily="82" charset="0"/>
            </a:endParaRPr>
          </a:p>
        </p:txBody>
      </p:sp>
      <p:sp>
        <p:nvSpPr>
          <p:cNvPr id="59" name="Up-Down Arrow 58"/>
          <p:cNvSpPr/>
          <p:nvPr/>
        </p:nvSpPr>
        <p:spPr>
          <a:xfrm>
            <a:off x="2971800" y="1600200"/>
            <a:ext cx="152400" cy="914400"/>
          </a:xfrm>
          <a:prstGeom prst="up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-Down Arrow 59"/>
          <p:cNvSpPr/>
          <p:nvPr/>
        </p:nvSpPr>
        <p:spPr>
          <a:xfrm>
            <a:off x="4114800" y="1676400"/>
            <a:ext cx="152400" cy="914400"/>
          </a:xfrm>
          <a:prstGeom prst="up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7391400" y="48006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7772400" y="4724400"/>
            <a:ext cx="9144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gency FB" pitchFamily="34" charset="0"/>
              </a:rPr>
              <a:t>Gantt chart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1447800" y="2971800"/>
            <a:ext cx="5334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981200" y="2895600"/>
            <a:ext cx="6096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LOG IN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5105400" y="2819400"/>
            <a:ext cx="304800" cy="152400"/>
          </a:xfrm>
          <a:prstGeom prst="right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410200" y="2743200"/>
            <a:ext cx="762000" cy="30480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gency FB" pitchFamily="34" charset="0"/>
              </a:rPr>
              <a:t>LOG IN</a:t>
            </a:r>
          </a:p>
        </p:txBody>
      </p:sp>
    </p:spTree>
  </p:cSld>
  <p:clrMapOvr>
    <a:masterClrMapping/>
  </p:clrMapOvr>
  <p:transition>
    <p:diamond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0"/>
            <a:ext cx="8229600" cy="1219200"/>
          </a:xfrm>
        </p:spPr>
        <p:txBody>
          <a:bodyPr>
            <a:noAutofit/>
          </a:bodyPr>
          <a:lstStyle/>
          <a:p>
            <a:pPr algn="ctr"/>
            <a:r>
              <a:rPr sz="6000" b="1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USER INTERFACE (UI)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667000"/>
            <a:ext cx="8229600" cy="19050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100" normalizeH="0" baseline="0" noProof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tx2">
                    <a:lumMod val="75000"/>
                  </a:schemeClr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  <a:t>Team</a:t>
            </a:r>
            <a:r>
              <a:rPr lang="en-US" sz="80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chemeClr val="tx2">
                    <a:lumMod val="75000"/>
                  </a:schemeClr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Arial Black" pitchFamily="34" charset="0"/>
                <a:ea typeface="+mj-ea"/>
                <a:cs typeface="+mj-cs"/>
              </a:rPr>
              <a:t>Org</a:t>
            </a:r>
            <a:endParaRPr kumimoji="0" lang="en-US" sz="8000" b="0" i="0" u="none" strike="noStrike" kern="1200" cap="none" spc="-10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chemeClr val="tx2">
                  <a:lumMod val="75000"/>
                </a:schemeClr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Arial Black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>
    <p:split orient="vert"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 Black" pitchFamily="34" charset="0"/>
              </a:rPr>
              <a:t>O</a:t>
            </a:r>
            <a:r>
              <a:rPr b="1">
                <a:solidFill>
                  <a:srgbClr val="002060"/>
                </a:solidFill>
                <a:latin typeface="Arial Black" pitchFamily="34" charset="0"/>
              </a:rPr>
              <a:t>ur project</a:t>
            </a:r>
            <a:r>
              <a:rPr lang="en-US">
                <a:solidFill>
                  <a:srgbClr val="002060"/>
                </a:solidFill>
              </a:rPr>
              <a:t>  </a:t>
            </a:r>
            <a:r>
              <a:rPr lang="en-US">
                <a:solidFill>
                  <a:srgbClr val="002060"/>
                </a:solidFill>
                <a:latin typeface="Algerian" pitchFamily="82" charset="0"/>
              </a:rPr>
              <a:t>homepage:</a:t>
            </a:r>
            <a:endParaRPr lang="en-US" dirty="0">
              <a:solidFill>
                <a:srgbClr val="002060"/>
              </a:solidFill>
              <a:latin typeface="Algerian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4479"/>
      </p:ext>
    </p:extLst>
  </p:cSld>
  <p:clrMapOvr>
    <a:masterClrMapping/>
  </p:clrMapOvr>
  <p:transition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6B19C"/>
            </a:gs>
            <a:gs pos="30000">
              <a:srgbClr val="D49E6C"/>
            </a:gs>
            <a:gs pos="70000">
              <a:srgbClr val="A65528"/>
            </a:gs>
            <a:gs pos="100000">
              <a:srgbClr val="66301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01000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            </a:t>
            </a:r>
            <a:r>
              <a:rPr lang="en-US" dirty="0" err="1">
                <a:solidFill>
                  <a:srgbClr val="002060"/>
                </a:solidFill>
                <a:latin typeface="Arial Black" pitchFamily="34" charset="0"/>
              </a:rPr>
              <a:t>TeamOrg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Features: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95400"/>
            <a:ext cx="2667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itchFamily="34" charset="0"/>
              </a:rPr>
              <a:t>Add Task and Subtask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62" y="1752600"/>
            <a:ext cx="4679938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724400"/>
            <a:ext cx="5105400" cy="213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5715000"/>
            <a:ext cx="342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gency FB" pitchFamily="34" charset="0"/>
              </a:rPr>
              <a:t>Similar to </a:t>
            </a:r>
            <a:r>
              <a:rPr lang="en-US" sz="2800" dirty="0" err="1">
                <a:solidFill>
                  <a:schemeClr val="bg1"/>
                </a:solidFill>
                <a:latin typeface="Agency FB" pitchFamily="34" charset="0"/>
              </a:rPr>
              <a:t>paymo</a:t>
            </a:r>
            <a:endParaRPr lang="en-US" sz="2800" dirty="0">
              <a:solidFill>
                <a:schemeClr val="bg1"/>
              </a:solidFill>
              <a:latin typeface="Agency FB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4419600" cy="29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042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lgerian" pitchFamily="82" charset="0"/>
              </a:rPr>
              <a:t>What is </a:t>
            </a:r>
            <a:r>
              <a:rPr lang="en-US" sz="4800" dirty="0" err="1">
                <a:solidFill>
                  <a:schemeClr val="bg2"/>
                </a:solidFill>
                <a:latin typeface="Bauhaus 93" pitchFamily="82" charset="0"/>
              </a:rPr>
              <a:t>TeamOrg</a:t>
            </a:r>
            <a:r>
              <a:rPr lang="en-US" sz="4800" dirty="0">
                <a:solidFill>
                  <a:schemeClr val="bg2"/>
                </a:solidFill>
                <a:latin typeface="Bauhaus 93" pitchFamily="82" charset="0"/>
              </a:rPr>
              <a:t>?</a:t>
            </a:r>
            <a:endParaRPr lang="en-US" dirty="0">
              <a:solidFill>
                <a:schemeClr val="bg2"/>
              </a:solidFill>
              <a:latin typeface="Bauhaus 93" pitchFamily="82" charset="0"/>
            </a:endParaRPr>
          </a:p>
        </p:txBody>
      </p:sp>
      <p:pic>
        <p:nvPicPr>
          <p:cNvPr id="5" name="Picture 4" descr="17685780-group-of-business-people-discussing-and-looking-at-whiteboard-in-the-offi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191000" cy="2743200"/>
          </a:xfrm>
          <a:prstGeom prst="rect">
            <a:avLst/>
          </a:prstGeom>
        </p:spPr>
      </p:pic>
      <p:pic>
        <p:nvPicPr>
          <p:cNvPr id="6" name="Picture 5" descr="136641_00_2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371600"/>
            <a:ext cx="4953000" cy="2743200"/>
          </a:xfrm>
          <a:prstGeom prst="rect">
            <a:avLst/>
          </a:prstGeom>
        </p:spPr>
      </p:pic>
      <p:pic>
        <p:nvPicPr>
          <p:cNvPr id="7" name="Picture 6" descr="71231094-four-business-people-discussing-project-at-des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9144000" cy="2667000"/>
          </a:xfrm>
          <a:prstGeom prst="rect">
            <a:avLst/>
          </a:prstGeom>
        </p:spPr>
      </p:pic>
    </p:spTree>
  </p:cSld>
  <p:clrMapOvr>
    <a:masterClrMapping/>
  </p:clrMapOvr>
  <p:transition>
    <p:split orient="vert"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             </a:t>
            </a:r>
            <a:r>
              <a:rPr lang="en-US" dirty="0" err="1">
                <a:solidFill>
                  <a:srgbClr val="002060"/>
                </a:solidFill>
                <a:latin typeface="Arial Black" pitchFamily="34" charset="0"/>
              </a:rPr>
              <a:t>TeamOrg</a:t>
            </a:r>
            <a:r>
              <a:rPr lang="en-US" dirty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Features: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gency FB" pitchFamily="34" charset="0"/>
              </a:rPr>
              <a:t>Employee List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7585"/>
      </p:ext>
    </p:extLst>
  </p:cSld>
  <p:clrMapOvr>
    <a:masterClrMapping/>
  </p:clrMapOvr>
  <p:transition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amorg employee task list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472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chemeClr val="bg1"/>
                </a:solidFill>
                <a:latin typeface="Arial Black" pitchFamily="34" charset="0"/>
              </a:rPr>
              <a:t>TeamOrg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  <a:latin typeface="Algerian" pitchFamily="82" charset="0"/>
              </a:rPr>
              <a:t>Features:</a:t>
            </a:r>
            <a:endParaRPr lang="en-US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00200"/>
            <a:ext cx="259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gency FB" pitchFamily="34" charset="0"/>
              </a:rPr>
              <a:t>Task List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00200" y="4114800"/>
          <a:ext cx="18288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Adib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 err="1"/>
                        <a:t>Urmee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 descr="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9144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9794"/>
      </p:ext>
    </p:extLst>
  </p:cSld>
  <p:clrMapOvr>
    <a:masterClrMapping/>
  </p:clrMapOvr>
  <p:transition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219200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Agency FB" pitchFamily="34" charset="0"/>
              </a:rPr>
              <a:t>TeamOrg</a:t>
            </a: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 Features: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1600"/>
            <a:ext cx="259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gency FB" pitchFamily="34" charset="0"/>
              </a:rPr>
              <a:t>Progress List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95400" y="3657600"/>
          <a:ext cx="12954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r>
                        <a:rPr lang="en-US" sz="1050" dirty="0" err="1"/>
                        <a:t>Nazia</a:t>
                      </a:r>
                      <a:r>
                        <a:rPr lang="en-US" sz="1050" baseline="0" dirty="0"/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r>
                        <a:rPr lang="en-US" sz="1050" dirty="0" err="1"/>
                        <a:t>Fabliha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r>
                        <a:rPr lang="en-US" sz="1050" dirty="0" err="1"/>
                        <a:t>Mahfuj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r>
                        <a:rPr lang="en-US" sz="1050" dirty="0"/>
                        <a:t>Alien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78706"/>
      </p:ext>
    </p:extLst>
  </p:cSld>
  <p:clrMapOvr>
    <a:masterClrMapping/>
  </p:clrMapOvr>
  <p:transition>
    <p:comb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447800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rgbClr val="002060"/>
                </a:solidFill>
                <a:latin typeface="Agency FB" pitchFamily="34" charset="0"/>
              </a:rPr>
              <a:t>T</a:t>
            </a:r>
            <a:r>
              <a:rPr sz="4400" b="1" err="1">
                <a:solidFill>
                  <a:srgbClr val="002060"/>
                </a:solidFill>
                <a:latin typeface="Agency FB" pitchFamily="34" charset="0"/>
              </a:rPr>
              <a:t>eamOrg</a:t>
            </a:r>
            <a:r>
              <a:rPr lang="en-US" sz="4400" b="1" dirty="0">
                <a:solidFill>
                  <a:srgbClr val="002060"/>
                </a:solidFill>
                <a:latin typeface="Agency FB" pitchFamily="34" charset="0"/>
              </a:rPr>
              <a:t> </a:t>
            </a:r>
            <a:r>
              <a:rPr lang="en-US" sz="4400" b="1" dirty="0">
                <a:solidFill>
                  <a:srgbClr val="002060"/>
                </a:solidFill>
                <a:latin typeface="Algerian" pitchFamily="82" charset="0"/>
              </a:rPr>
              <a:t>Feature: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00200"/>
            <a:ext cx="4953000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1970" y="6096000"/>
            <a:ext cx="349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gerian" pitchFamily="82" charset="0"/>
              </a:rPr>
              <a:t>Similar to Asana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219200"/>
            <a:ext cx="249097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gency FB" pitchFamily="34" charset="0"/>
              </a:rPr>
              <a:t>Discussion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419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87320"/>
      </p:ext>
    </p:ext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dirty="0"/>
              <a:t>                </a:t>
            </a:r>
            <a:r>
              <a:rPr lang="en-US" b="1" dirty="0" err="1">
                <a:solidFill>
                  <a:srgbClr val="002060"/>
                </a:solidFill>
                <a:latin typeface="Agency FB" pitchFamily="34" charset="0"/>
              </a:rPr>
              <a:t>TeamOrg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Features: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71600"/>
            <a:ext cx="3200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gency FB" pitchFamily="34" charset="0"/>
              </a:rPr>
              <a:t>Notification:</a:t>
            </a:r>
          </a:p>
        </p:txBody>
      </p:sp>
    </p:spTree>
    <p:extLst>
      <p:ext uri="{BB962C8B-B14F-4D97-AF65-F5344CB8AC3E}">
        <p14:creationId xmlns:p14="http://schemas.microsoft.com/office/powerpoint/2010/main" val="1174250252"/>
      </p:ext>
    </p:extLst>
  </p:cSld>
  <p:clrMapOvr>
    <a:masterClrMapping/>
  </p:clrMapOvr>
  <p:transition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6B19C"/>
            </a:gs>
            <a:gs pos="30000">
              <a:srgbClr val="D49E6C"/>
            </a:gs>
            <a:gs pos="70000">
              <a:srgbClr val="A65528"/>
            </a:gs>
            <a:gs pos="100000">
              <a:srgbClr val="66301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 algn="ctr"/>
            <a:r>
              <a:rPr b="1">
                <a:solidFill>
                  <a:srgbClr val="002060"/>
                </a:solidFill>
                <a:latin typeface="Agency FB" pitchFamily="34" charset="0"/>
              </a:rPr>
              <a:t>TeamOrg</a:t>
            </a:r>
            <a:r>
              <a:rPr>
                <a:solidFill>
                  <a:srgbClr val="002060"/>
                </a:solidFill>
              </a:rPr>
              <a:t> </a:t>
            </a:r>
            <a:r>
              <a:rPr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002060"/>
              </a:solidFill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0600"/>
            <a:ext cx="2133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Gantt 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400" y="6248400"/>
            <a:ext cx="273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gency FB" pitchFamily="34" charset="0"/>
              </a:rPr>
              <a:t>Similar to </a:t>
            </a:r>
            <a:r>
              <a:rPr lang="en-US" sz="3200" dirty="0" err="1">
                <a:latin typeface="Agency FB" pitchFamily="34" charset="0"/>
              </a:rPr>
              <a:t>ProofHub</a:t>
            </a:r>
            <a:endParaRPr lang="en-US" sz="3200" dirty="0">
              <a:latin typeface="Agency FB" pitchFamily="34" charset="0"/>
            </a:endParaRP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495800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6600" b="1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Diagram</a:t>
            </a:r>
            <a:r>
              <a:rPr lang="en-US" sz="6600" b="1" dirty="0">
                <a:solidFill>
                  <a:schemeClr val="accent6">
                    <a:lumMod val="75000"/>
                  </a:schemeClr>
                </a:solidFill>
                <a:latin typeface="Algerian" pitchFamily="82" charset="0"/>
              </a:rPr>
              <a:t>…..</a:t>
            </a:r>
          </a:p>
        </p:txBody>
      </p:sp>
    </p:spTree>
  </p:cSld>
  <p:clrMapOvr>
    <a:masterClrMapping/>
  </p:clrMapOvr>
  <p:transition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  <a:t>C</a:t>
            </a:r>
            <a:r>
              <a:rPr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  <a:t>ontext Diagram :</a:t>
            </a:r>
            <a:br>
              <a:rPr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</a:br>
            <a:r>
              <a:rPr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  <a:t>SYMBOLS: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lgerian" pitchFamily="82" charset="0"/>
            </a:endParaRPr>
          </a:p>
        </p:txBody>
      </p:sp>
      <p:pic>
        <p:nvPicPr>
          <p:cNvPr id="3" name="Picture 2" descr="context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There must be a single process node which is define as  0.</a:t>
            </a:r>
          </a:p>
          <a:p>
            <a:pPr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>
              <a:buClr>
                <a:srgbClr val="0070C0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</a:rPr>
              <a:t>External Entities should be in Capital Letters.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bg1"/>
                </a:solidFill>
                <a:latin typeface="Algerian" pitchFamily="82" charset="0"/>
              </a:rPr>
              <a:t>RULES:</a:t>
            </a:r>
            <a:endParaRPr lang="en-US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2209800"/>
          <a:ext cx="1752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EMPLOYEE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0" y="2057400"/>
          <a:ext cx="1752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260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MANAGER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2060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Team Collaboration</a:t>
            </a:r>
          </a:p>
          <a:p>
            <a:pPr>
              <a:buClr>
                <a:schemeClr val="bg1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To make it easy to manage tasks</a:t>
            </a:r>
          </a:p>
          <a:p>
            <a:pPr>
              <a:buClr>
                <a:schemeClr val="bg1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Projects getting done by deadlines</a:t>
            </a:r>
          </a:p>
          <a:p>
            <a:pPr>
              <a:buClr>
                <a:schemeClr val="bg1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Create connection between manager and employee</a:t>
            </a:r>
          </a:p>
          <a:p>
            <a:pPr>
              <a:buClr>
                <a:schemeClr val="bg1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Getting information about progress of the project automatically</a:t>
            </a:r>
          </a:p>
          <a:p>
            <a:pPr>
              <a:buClr>
                <a:schemeClr val="bg1"/>
              </a:buClr>
              <a:buFont typeface="Wingdings" pitchFamily="2" charset="2"/>
              <a:buChar char="q"/>
            </a:pPr>
            <a:r>
              <a:rPr lang="en-US" b="1" dirty="0">
                <a:solidFill>
                  <a:srgbClr val="002060"/>
                </a:solidFill>
              </a:rPr>
              <a:t>Less time consuming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itchFamily="82" charset="0"/>
              </a:rPr>
              <a:t>Objectives(Goals):</a:t>
            </a:r>
          </a:p>
        </p:txBody>
      </p:sp>
    </p:spTree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0" y="2466305"/>
            <a:ext cx="8615829" cy="1728989"/>
            <a:chOff x="438067" y="2466304"/>
            <a:chExt cx="11487772" cy="17289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2662707"/>
              <a:ext cx="11487770" cy="1532586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2466304"/>
              <a:ext cx="5396063" cy="1210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7345" y="2466304"/>
              <a:ext cx="5988494" cy="12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7756" y="2761282"/>
            <a:ext cx="7877418" cy="13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2512630926"/>
      </p:ext>
    </p:extLst>
  </p:cSld>
  <p:clrMapOvr>
    <a:masterClrMapping/>
  </p:clrMapOvr>
  <p:transition spd="slow">
    <p:diamond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fd symbol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91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b="1">
                <a:solidFill>
                  <a:schemeClr val="bg1"/>
                </a:solidFill>
                <a:latin typeface="Algerian" pitchFamily="82" charset="0"/>
              </a:rPr>
              <a:t>Symbols: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035" y="758781"/>
            <a:ext cx="6400800" cy="91135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Rules: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0913" y="1854558"/>
            <a:ext cx="7343501" cy="447004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Database name should be in Capital letters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External Entities should start with Capital letters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There should not be any connection between DB to DB, DB to external entities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2060"/>
                </a:solidFill>
              </a:rPr>
              <a:t>Process should have name and number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 lvl="2"/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39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 Flow Diagram (Physical) (1)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0" y="2466305"/>
            <a:ext cx="8615829" cy="1728989"/>
            <a:chOff x="438067" y="2466304"/>
            <a:chExt cx="11487772" cy="17289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2662707"/>
              <a:ext cx="11487770" cy="1532586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2466304"/>
              <a:ext cx="5396063" cy="1210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7345" y="2466304"/>
              <a:ext cx="5988494" cy="12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7756" y="2761282"/>
            <a:ext cx="7877418" cy="13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19207212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2060"/>
                </a:solidFill>
                <a:latin typeface="Algerian" pitchFamily="82" charset="0"/>
              </a:rPr>
              <a:t>Symbols:</a:t>
            </a:r>
          </a:p>
        </p:txBody>
      </p:sp>
      <p:pic>
        <p:nvPicPr>
          <p:cNvPr id="9" name="Content Placeholder 8" descr="activity symbol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5867400"/>
          </a:xfr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990600"/>
          <a:ext cx="9144000" cy="52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 Diagram (1)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4433979_411118439457146_5066045166947663872_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43999" cy="5943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itchFamily="82" charset="0"/>
              </a:rPr>
              <a:t>S</a:t>
            </a:r>
            <a:r>
              <a:rPr>
                <a:solidFill>
                  <a:schemeClr val="bg1"/>
                </a:solidFill>
                <a:latin typeface="Algerian" pitchFamily="82" charset="0"/>
              </a:rPr>
              <a:t>wimlane  diagram:</a:t>
            </a:r>
            <a:endParaRPr lang="en-US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  <a:t>Use case SymbolS: 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Algerian" pitchFamily="82" charset="0"/>
            </a:endParaRPr>
          </a:p>
        </p:txBody>
      </p:sp>
      <p:pic>
        <p:nvPicPr>
          <p:cNvPr id="4" name="Picture 3" descr="usecasesymb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chemeClr val="bg1">
                    <a:lumMod val="75000"/>
                    <a:lumOff val="25000"/>
                  </a:schemeClr>
                </a:solidFill>
                <a:latin typeface="Algerian" pitchFamily="82" charset="0"/>
              </a:rPr>
              <a:t>Use case Diagram: </a:t>
            </a:r>
            <a:endParaRPr lang="en-US" dirty="0"/>
          </a:p>
        </p:txBody>
      </p:sp>
      <p:pic>
        <p:nvPicPr>
          <p:cNvPr id="5" name="Picture 4" descr="Basic Use Case Diagram (2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Agencies</a:t>
            </a:r>
          </a:p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Software companies</a:t>
            </a:r>
          </a:p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Small businesses</a:t>
            </a:r>
          </a:p>
          <a:p>
            <a:pPr>
              <a:buClr>
                <a:srgbClr val="002060"/>
              </a:buClr>
              <a:buFont typeface="Wingdings" pitchFamily="2" charset="2"/>
              <a:buChar char="v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IT , developers and technology companies</a:t>
            </a:r>
          </a:p>
          <a:p>
            <a:pPr>
              <a:buFont typeface="Courier New" pitchFamily="49" charset="0"/>
              <a:buChar char="o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Users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0" y="2466305"/>
            <a:ext cx="8615829" cy="1728989"/>
            <a:chOff x="438067" y="2466304"/>
            <a:chExt cx="11487772" cy="17289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2662707"/>
              <a:ext cx="11487770" cy="1532586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2466304"/>
              <a:ext cx="5396063" cy="1210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7345" y="2466304"/>
              <a:ext cx="5988494" cy="12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7756" y="2761282"/>
            <a:ext cx="7877418" cy="13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13993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c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4648200" cy="6858000"/>
          </a:xfrm>
          <a:prstGeom prst="rect">
            <a:avLst/>
          </a:prstGeom>
        </p:spPr>
      </p:pic>
      <p:pic>
        <p:nvPicPr>
          <p:cNvPr id="8" name="Content Placeholder 7" descr="Uc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658"/>
            <a:ext cx="4419600" cy="686065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Use case Descriptive Form: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UC number and name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Primary Actor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Stakeholders and Interests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Pre-conditions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Success Scenario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Alternate Scenario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Post-conditions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46214"/>
      </p:ext>
    </p:extLst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c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43400" cy="6858000"/>
          </a:xfrm>
        </p:spPr>
      </p:pic>
      <p:pic>
        <p:nvPicPr>
          <p:cNvPr id="5" name="Picture 4" descr="Uc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0" y="0"/>
            <a:ext cx="47320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Symbols State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0315"/>
            <a:ext cx="7086599" cy="453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3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35" y="734097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of State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72000"/>
          </a:xfrm>
        </p:spPr>
        <p:txBody>
          <a:bodyPr/>
          <a:lstStyle/>
          <a:p>
            <a:pPr marL="4572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</a:rPr>
              <a:t>There have to be a initial state and final state.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Every state have to be shown in rounded rectangle and have to be represented with a name.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Transition have to be made within all the states.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All the transitions have to be labeled with an event name.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9538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5845"/>
            <a:ext cx="7772400" cy="51815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 Diagram: (Add task)</a:t>
            </a:r>
          </a:p>
        </p:txBody>
      </p:sp>
    </p:spTree>
    <p:extLst>
      <p:ext uri="{BB962C8B-B14F-4D97-AF65-F5344CB8AC3E}">
        <p14:creationId xmlns:p14="http://schemas.microsoft.com/office/powerpoint/2010/main" val="2486293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8077200" cy="4876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State diagram:(Progress list)</a:t>
            </a:r>
          </a:p>
        </p:txBody>
      </p:sp>
    </p:spTree>
    <p:extLst>
      <p:ext uri="{BB962C8B-B14F-4D97-AF65-F5344CB8AC3E}">
        <p14:creationId xmlns:p14="http://schemas.microsoft.com/office/powerpoint/2010/main" val="2256588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1"/>
            <a:ext cx="7795627" cy="50971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 Diagram:(Work to do)</a:t>
            </a:r>
          </a:p>
        </p:txBody>
      </p:sp>
    </p:spTree>
    <p:extLst>
      <p:ext uri="{BB962C8B-B14F-4D97-AF65-F5344CB8AC3E}">
        <p14:creationId xmlns:p14="http://schemas.microsoft.com/office/powerpoint/2010/main" val="3709959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04" y="381000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Symbols of Sequence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11" y="1992574"/>
            <a:ext cx="7056233" cy="42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5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Proofhub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Asana</a:t>
            </a:r>
          </a:p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Workzone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0070C0"/>
                </a:solidFill>
                <a:latin typeface="Agency FB" pitchFamily="34" charset="0"/>
              </a:rPr>
              <a:t>Teamwork</a:t>
            </a:r>
          </a:p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Usersnap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Kanbanize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Paymo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 err="1">
                <a:solidFill>
                  <a:srgbClr val="0070C0"/>
                </a:solidFill>
                <a:latin typeface="Agency FB" pitchFamily="34" charset="0"/>
              </a:rPr>
              <a:t>Scoro</a:t>
            </a:r>
            <a:endParaRPr lang="en-US" b="1" dirty="0">
              <a:solidFill>
                <a:srgbClr val="0070C0"/>
              </a:solidFill>
              <a:latin typeface="Agency FB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olidFill>
                  <a:srgbClr val="002060"/>
                </a:solidFill>
              </a:rPr>
              <a:t>SIMILAR TOOLS: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wedg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90" y="705119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of Sequence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575" y="1735429"/>
            <a:ext cx="6120371" cy="4639614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>
                <a:solidFill>
                  <a:schemeClr val="bg1"/>
                </a:solidFill>
              </a:rPr>
              <a:t>Start from left</a:t>
            </a:r>
          </a:p>
          <a:p>
            <a:r>
              <a:rPr lang="en-US" sz="2400" dirty="0">
                <a:solidFill>
                  <a:schemeClr val="bg1"/>
                </a:solidFill>
              </a:rPr>
              <a:t>Place actor on the left most side of the diagram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Name actor consistently with use case diagram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Name classes consistently with class diagram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830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8099658" cy="472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Diagram:(Add task)</a:t>
            </a:r>
          </a:p>
        </p:txBody>
      </p:sp>
    </p:spTree>
    <p:extLst>
      <p:ext uri="{BB962C8B-B14F-4D97-AF65-F5344CB8AC3E}">
        <p14:creationId xmlns:p14="http://schemas.microsoft.com/office/powerpoint/2010/main" val="308352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8229600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Diagram:(Progress list)</a:t>
            </a:r>
          </a:p>
        </p:txBody>
      </p:sp>
    </p:spTree>
    <p:extLst>
      <p:ext uri="{BB962C8B-B14F-4D97-AF65-F5344CB8AC3E}">
        <p14:creationId xmlns:p14="http://schemas.microsoft.com/office/powerpoint/2010/main" val="141364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" y="1524000"/>
            <a:ext cx="7862455" cy="5105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Diagram:(Work  to do)</a:t>
            </a:r>
          </a:p>
        </p:txBody>
      </p:sp>
    </p:spTree>
    <p:extLst>
      <p:ext uri="{BB962C8B-B14F-4D97-AF65-F5344CB8AC3E}">
        <p14:creationId xmlns:p14="http://schemas.microsoft.com/office/powerpoint/2010/main" val="873363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Symbols of Class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  <a:p>
            <a:pPr marL="4572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28" y="1890498"/>
            <a:ext cx="680894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2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8878"/>
            <a:ext cx="7337352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Rules of Class Diagram: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661376"/>
            <a:ext cx="7404653" cy="4434625"/>
          </a:xfrm>
        </p:spPr>
        <p:txBody>
          <a:bodyPr/>
          <a:lstStyle/>
          <a:p>
            <a:pPr marL="4572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7250" y="1769188"/>
            <a:ext cx="563450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Show visibility only on design models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Assess responsibilities on domain class diagrams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Highlight language-dependent visibility with property strings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Highlight types only on design models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Highlight types on analysis models only when the type is an actual requirement</a:t>
            </a:r>
          </a:p>
        </p:txBody>
      </p:sp>
    </p:spTree>
    <p:extLst>
      <p:ext uri="{BB962C8B-B14F-4D97-AF65-F5344CB8AC3E}">
        <p14:creationId xmlns:p14="http://schemas.microsoft.com/office/powerpoint/2010/main" val="739051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1371599"/>
            <a:ext cx="8603673" cy="518160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Diagram:</a:t>
            </a:r>
          </a:p>
        </p:txBody>
      </p:sp>
    </p:spTree>
    <p:extLst>
      <p:ext uri="{BB962C8B-B14F-4D97-AF65-F5344CB8AC3E}">
        <p14:creationId xmlns:p14="http://schemas.microsoft.com/office/powerpoint/2010/main" val="1381879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0" y="2466305"/>
            <a:ext cx="8615829" cy="1728989"/>
            <a:chOff x="438067" y="2466304"/>
            <a:chExt cx="11487772" cy="17289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2662707"/>
              <a:ext cx="11487770" cy="1532586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2466304"/>
              <a:ext cx="5396063" cy="1210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7345" y="2466304"/>
              <a:ext cx="5988494" cy="12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7756" y="2761282"/>
            <a:ext cx="7877418" cy="13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Class Responsibilities Collaboration Diagram (CRC)</a:t>
            </a:r>
          </a:p>
        </p:txBody>
      </p:sp>
    </p:spTree>
    <p:extLst>
      <p:ext uri="{BB962C8B-B14F-4D97-AF65-F5344CB8AC3E}">
        <p14:creationId xmlns:p14="http://schemas.microsoft.com/office/powerpoint/2010/main" val="4270322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17" y="735099"/>
            <a:ext cx="7406640" cy="1030310"/>
          </a:xfrm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Symbols: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55" y="2181225"/>
            <a:ext cx="5147290" cy="3678238"/>
          </a:xfrm>
        </p:spPr>
      </p:pic>
    </p:spTree>
    <p:extLst>
      <p:ext uri="{BB962C8B-B14F-4D97-AF65-F5344CB8AC3E}">
        <p14:creationId xmlns:p14="http://schemas.microsoft.com/office/powerpoint/2010/main" val="2951405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8153399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CRC card:</a:t>
            </a:r>
          </a:p>
        </p:txBody>
      </p:sp>
    </p:spTree>
    <p:extLst>
      <p:ext uri="{BB962C8B-B14F-4D97-AF65-F5344CB8AC3E}">
        <p14:creationId xmlns:p14="http://schemas.microsoft.com/office/powerpoint/2010/main" val="92336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roofhub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4742354" cy="2667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91400" cy="9461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gency FB" pitchFamily="34" charset="0"/>
              </a:rPr>
              <a:t>S</a:t>
            </a:r>
            <a:r>
              <a:rPr sz="3600">
                <a:solidFill>
                  <a:srgbClr val="002060"/>
                </a:solidFill>
                <a:latin typeface="Agency FB" pitchFamily="34" charset="0"/>
              </a:rPr>
              <a:t>imilar Tools</a:t>
            </a:r>
            <a:br>
              <a:rPr lang="en-US" sz="2400" dirty="0">
                <a:solidFill>
                  <a:srgbClr val="002060"/>
                </a:solidFill>
                <a:latin typeface="Agency FB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Agency FB" pitchFamily="34" charset="0"/>
              </a:rPr>
              <a:t>All-In-One Project Management Tool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workzo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0"/>
            <a:ext cx="4724400" cy="23622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426720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0" y="2466305"/>
            <a:ext cx="8615829" cy="1728989"/>
            <a:chOff x="438067" y="2466304"/>
            <a:chExt cx="11487772" cy="17289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2662707"/>
              <a:ext cx="11487770" cy="1532586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2466304"/>
              <a:ext cx="5396063" cy="1210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7345" y="2466304"/>
              <a:ext cx="5988494" cy="12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97756" y="2761282"/>
            <a:ext cx="7877418" cy="1335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Project Management Tool: Trello</a:t>
            </a:r>
          </a:p>
        </p:txBody>
      </p:sp>
    </p:spTree>
    <p:extLst>
      <p:ext uri="{BB962C8B-B14F-4D97-AF65-F5344CB8AC3E}">
        <p14:creationId xmlns:p14="http://schemas.microsoft.com/office/powerpoint/2010/main" val="3713249415"/>
      </p:ext>
    </p:extLst>
  </p:cSld>
  <p:clrMapOvr>
    <a:masterClrMapping/>
  </p:clrMapOvr>
  <p:transition spd="slow">
    <p:diamond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2" y="0"/>
            <a:ext cx="9167812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04800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72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09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Syeda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Fabliha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Rahman: Benchmark analysis, UI, Backend,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diagram,Report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Md.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Mahfujur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Rahman: Benchmark analysis, Diagram, Frontend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Progya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paromita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Urmee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Benchmark analysis, UI, frontend, diagram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Report.</a:t>
            </a: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Nazia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parvin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Urmi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Benchmark analysis, UI, backend, frontend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Adib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Arman : Benchmark analysis, Backend, Diagram, UI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Contribution:</a:t>
            </a:r>
          </a:p>
        </p:txBody>
      </p:sp>
    </p:spTree>
    <p:extLst>
      <p:ext uri="{BB962C8B-B14F-4D97-AF65-F5344CB8AC3E}">
        <p14:creationId xmlns:p14="http://schemas.microsoft.com/office/powerpoint/2010/main" val="2705480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    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219200"/>
          </a:xfrm>
        </p:spPr>
        <p:txBody>
          <a:bodyPr>
            <a:normAutofit/>
          </a:bodyPr>
          <a:lstStyle/>
          <a:p>
            <a:r>
              <a:rPr sz="5400">
                <a:solidFill>
                  <a:srgbClr val="002060"/>
                </a:solidFill>
                <a:latin typeface="Algerian" pitchFamily="82" charset="0"/>
              </a:rPr>
              <a:t>	Thank You All</a:t>
            </a:r>
            <a:r>
              <a:rPr lang="en-US" sz="5400" dirty="0">
                <a:solidFill>
                  <a:srgbClr val="002060"/>
                </a:solidFill>
                <a:latin typeface="Algerian" pitchFamily="82" charset="0"/>
              </a:rPr>
              <a:t>…..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tur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4419600" cy="342963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457200"/>
            <a:ext cx="2514600" cy="11430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lgerian" pitchFamily="82" charset="0"/>
              </a:rPr>
              <a:t>    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44323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74" y="3594100"/>
            <a:ext cx="4588126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937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itchFamily="82" charset="0"/>
              </a:rPr>
              <a:t>All-In-One (Features)</a:t>
            </a:r>
          </a:p>
        </p:txBody>
      </p:sp>
      <p:sp>
        <p:nvSpPr>
          <p:cNvPr id="4" name="Oval 3"/>
          <p:cNvSpPr/>
          <p:nvPr/>
        </p:nvSpPr>
        <p:spPr>
          <a:xfrm>
            <a:off x="762000" y="2971800"/>
            <a:ext cx="1828800" cy="685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gency FB" pitchFamily="34" charset="0"/>
              </a:rPr>
              <a:t>Teamwork</a:t>
            </a:r>
          </a:p>
        </p:txBody>
      </p:sp>
      <p:sp>
        <p:nvSpPr>
          <p:cNvPr id="6" name="Oval 5"/>
          <p:cNvSpPr/>
          <p:nvPr/>
        </p:nvSpPr>
        <p:spPr>
          <a:xfrm>
            <a:off x="1066800" y="4191000"/>
            <a:ext cx="1676400" cy="76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itchFamily="34" charset="0"/>
              </a:rPr>
              <a:t>usernap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48000" y="5181600"/>
            <a:ext cx="1828800" cy="838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gency FB" pitchFamily="34" charset="0"/>
              </a:rPr>
              <a:t>paymo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Agency FB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15000" y="4953000"/>
            <a:ext cx="1676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Agency FB" pitchFamily="34" charset="0"/>
              </a:rPr>
              <a:t>scoro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62600" y="3429000"/>
            <a:ext cx="19050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gency FB" pitchFamily="34" charset="0"/>
              </a:rPr>
              <a:t>workzone</a:t>
            </a:r>
            <a:endParaRPr lang="en-US" sz="2000" dirty="0">
              <a:latin typeface="Agency FB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57800" y="19812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gency FB" pitchFamily="34" charset="0"/>
              </a:rPr>
              <a:t>kanbanize</a:t>
            </a:r>
            <a:endParaRPr lang="en-US" sz="2000" dirty="0">
              <a:latin typeface="Agency FB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95600" y="1828800"/>
            <a:ext cx="17526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gency FB" pitchFamily="34" charset="0"/>
              </a:rPr>
              <a:t>Proofhub</a:t>
            </a:r>
            <a:endParaRPr lang="en-US" sz="2000" dirty="0">
              <a:latin typeface="Agency FB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29000" y="3733800"/>
            <a:ext cx="18288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lgerian" pitchFamily="82" charset="0"/>
              </a:rPr>
              <a:t>Teamorg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lgerian" pitchFamily="8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67000" y="34290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3467100" y="30861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4800600" y="2895600"/>
            <a:ext cx="6858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</p:cNvCxnSpPr>
          <p:nvPr/>
        </p:nvCxnSpPr>
        <p:spPr>
          <a:xfrm rot="5400000" flipH="1">
            <a:off x="5502346" y="3870255"/>
            <a:ext cx="18489" cy="6599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4953000" y="4495800"/>
            <a:ext cx="8382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810000" y="49530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819400" y="4343400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Add task and subtask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Task list and progress list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Discussion and chat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Employee list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Notifications analysis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rgbClr val="0070C0"/>
                </a:solidFill>
              </a:rPr>
              <a:t>Task Gantt Chart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C000"/>
                </a:solidFill>
              </a:rPr>
              <a:t>Benchmark Study</a:t>
            </a:r>
          </a:p>
        </p:txBody>
      </p:sp>
    </p:spTree>
    <p:extLst>
      <p:ext uri="{BB962C8B-B14F-4D97-AF65-F5344CB8AC3E}">
        <p14:creationId xmlns:p14="http://schemas.microsoft.com/office/powerpoint/2010/main" val="1685052009"/>
      </p:ext>
    </p:extLst>
  </p:cSld>
  <p:clrMapOvr>
    <a:masterClrMapping/>
  </p:clrMapOvr>
  <p:transition>
    <p:zoom dir="in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6540</TotalTime>
  <Words>811</Words>
  <Application>Microsoft Office PowerPoint</Application>
  <PresentationFormat>On-screen Show (4:3)</PresentationFormat>
  <Paragraphs>311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Agency FB</vt:lpstr>
      <vt:lpstr>Algerian</vt:lpstr>
      <vt:lpstr>Arial Black</vt:lpstr>
      <vt:lpstr>Bauhaus 93</vt:lpstr>
      <vt:lpstr>Calibri</vt:lpstr>
      <vt:lpstr>Constantia</vt:lpstr>
      <vt:lpstr>Courier New</vt:lpstr>
      <vt:lpstr>Wingdings</vt:lpstr>
      <vt:lpstr>Wingdings 2</vt:lpstr>
      <vt:lpstr>Paper</vt:lpstr>
      <vt:lpstr>   TeamOrg</vt:lpstr>
      <vt:lpstr>What is TeamOrg?</vt:lpstr>
      <vt:lpstr>Objectives(Goals):</vt:lpstr>
      <vt:lpstr>Users</vt:lpstr>
      <vt:lpstr>SIMILAR TOOLS:</vt:lpstr>
      <vt:lpstr>Similar Tools All-In-One Project Management Tool</vt:lpstr>
      <vt:lpstr>      </vt:lpstr>
      <vt:lpstr>All-In-One (Features)</vt:lpstr>
      <vt:lpstr>Benchmark Study</vt:lpstr>
      <vt:lpstr>Comparison Table….</vt:lpstr>
      <vt:lpstr>PowerPoint Presentation</vt:lpstr>
      <vt:lpstr>Proposed project features:</vt:lpstr>
      <vt:lpstr>Features that won’t be implemented:</vt:lpstr>
      <vt:lpstr>Completed Features:</vt:lpstr>
      <vt:lpstr>Technologies Used:</vt:lpstr>
      <vt:lpstr>Site map:</vt:lpstr>
      <vt:lpstr>USER INTERFACE (UI)</vt:lpstr>
      <vt:lpstr>Our project  homepage:</vt:lpstr>
      <vt:lpstr>            TeamOrg Features:</vt:lpstr>
      <vt:lpstr>             TeamOrg Features:</vt:lpstr>
      <vt:lpstr>TeamOrg Features:</vt:lpstr>
      <vt:lpstr>TeamOrg Features:</vt:lpstr>
      <vt:lpstr>TeamOrg Feature:</vt:lpstr>
      <vt:lpstr>                TeamOrg Features:</vt:lpstr>
      <vt:lpstr>TeamOrg Features</vt:lpstr>
      <vt:lpstr>Diagram…..</vt:lpstr>
      <vt:lpstr>Context Diagram : SYMBOLS:</vt:lpstr>
      <vt:lpstr>RULES:</vt:lpstr>
      <vt:lpstr>PowerPoint Presentation</vt:lpstr>
      <vt:lpstr>PowerPoint Presentation</vt:lpstr>
      <vt:lpstr>Symbols:</vt:lpstr>
      <vt:lpstr>Rules:</vt:lpstr>
      <vt:lpstr>PowerPoint Presentation</vt:lpstr>
      <vt:lpstr>PowerPoint Presentation</vt:lpstr>
      <vt:lpstr>Symbols:</vt:lpstr>
      <vt:lpstr>PowerPoint Presentation</vt:lpstr>
      <vt:lpstr>Swimlane  diagram:</vt:lpstr>
      <vt:lpstr>Use case SymbolS: </vt:lpstr>
      <vt:lpstr>Use case Diagram: </vt:lpstr>
      <vt:lpstr>PowerPoint Presentation</vt:lpstr>
      <vt:lpstr>PowerPoint Presentation</vt:lpstr>
      <vt:lpstr>Use case Descriptive Form:</vt:lpstr>
      <vt:lpstr>PowerPoint Presentation</vt:lpstr>
      <vt:lpstr>Symbols State Diagram:</vt:lpstr>
      <vt:lpstr>Rules of State diagram:</vt:lpstr>
      <vt:lpstr>State Diagram: (Add task)</vt:lpstr>
      <vt:lpstr>State diagram:(Progress list)</vt:lpstr>
      <vt:lpstr>State Diagram:(Work to do)</vt:lpstr>
      <vt:lpstr>Symbols of Sequence diagram:</vt:lpstr>
      <vt:lpstr>Rules of Sequence Diagram:</vt:lpstr>
      <vt:lpstr>Sequence Diagram:(Add task)</vt:lpstr>
      <vt:lpstr>Sequence Diagram:(Progress list)</vt:lpstr>
      <vt:lpstr>Sequence Diagram:(Work  to do)</vt:lpstr>
      <vt:lpstr>Symbols of Class diagram:</vt:lpstr>
      <vt:lpstr>Rules of Class Diagram:</vt:lpstr>
      <vt:lpstr>Class Diagram:</vt:lpstr>
      <vt:lpstr>PowerPoint Presentation</vt:lpstr>
      <vt:lpstr>Symbols:</vt:lpstr>
      <vt:lpstr>CRC card:</vt:lpstr>
      <vt:lpstr>PowerPoint Presentation</vt:lpstr>
      <vt:lpstr>PowerPoint Presentation</vt:lpstr>
      <vt:lpstr>PowerPoint Presentation</vt:lpstr>
      <vt:lpstr>Contribution:</vt:lpstr>
      <vt:lpstr> Thank You All…..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student</cp:lastModifiedBy>
  <cp:revision>212</cp:revision>
  <dcterms:created xsi:type="dcterms:W3CDTF">2019-01-29T03:11:33Z</dcterms:created>
  <dcterms:modified xsi:type="dcterms:W3CDTF">2019-04-17T00:56:49Z</dcterms:modified>
</cp:coreProperties>
</file>